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sldIdLst>
    <p:sldId id="261" r:id="rId5"/>
  </p:sldIdLst>
  <p:sldSz cx="43891200" cy="32918400"/>
  <p:notesSz cx="6858000" cy="9144000"/>
  <p:defaultTextStyle>
    <a:defPPr>
      <a:defRPr lang="en-US"/>
    </a:defPPr>
    <a:lvl1pPr algn="l" defTabSz="2193925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2193925" indent="-1736725" algn="l" defTabSz="2193925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4387850" indent="-3473450" algn="l" defTabSz="2193925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6583363" indent="-5211763" algn="l" defTabSz="2193925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8777288" indent="-6948488" algn="l" defTabSz="2193925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1A1B"/>
    <a:srgbClr val="5A2C2B"/>
    <a:srgbClr val="9A834E"/>
    <a:srgbClr val="AFAFAF"/>
    <a:srgbClr val="A68A43"/>
    <a:srgbClr val="501214"/>
    <a:srgbClr val="7C5230"/>
    <a:srgbClr val="E6E6E6"/>
    <a:srgbClr val="C5D200"/>
    <a:srgbClr val="5AB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19" autoAdjust="0"/>
    <p:restoredTop sz="94660"/>
  </p:normalViewPr>
  <p:slideViewPr>
    <p:cSldViewPr snapToObjects="1" showGuides="1">
      <p:cViewPr>
        <p:scale>
          <a:sx n="30" d="100"/>
          <a:sy n="30" d="100"/>
        </p:scale>
        <p:origin x="1152" y="78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ED30F4-0701-4EEB-8558-7A8AD8DB9E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80301-19C9-4F4D-A08D-BA34D914532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D63C1E4-EDA3-4DB8-AE46-982C3130CA10}" type="datetime1">
              <a:rPr lang="en-US" altLang="en-US"/>
              <a:pPr>
                <a:defRPr/>
              </a:pPr>
              <a:t>4/23/2019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930D6FD-273A-4EE3-B3CF-E13CBC96C9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3D4B1D4-C7AC-45CC-8BD5-032DC51A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B1DD3-F395-4421-A795-5DA1760DA7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F31C7-5C20-435C-A7A8-9A16C0B8B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C01D132-3374-412D-9E32-105B72D283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01982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1088DBBD-3400-48C9-B12C-DFA100F09B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A91A9777-0573-419D-A975-9B6C917373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CA19AB85-CEBC-4403-8B48-4D2FDE8C1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219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219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219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219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344304-B5D3-4FDC-A197-FA6F90484257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0281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0" y="0"/>
            <a:ext cx="43891200" cy="329184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35"/>
          <p:cNvSpPr>
            <a:spLocks noGrp="1"/>
          </p:cNvSpPr>
          <p:nvPr>
            <p:ph sz="quarter" idx="11"/>
          </p:nvPr>
        </p:nvSpPr>
        <p:spPr>
          <a:xfrm>
            <a:off x="0" y="0"/>
            <a:ext cx="43891200" cy="332994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7264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3925" y="7680325"/>
            <a:ext cx="39503350" cy="21724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19C94-55F9-4840-83FD-ED560E6F3A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64890352-207E-48E0-A787-AB412771032F}" type="datetime1">
              <a:rPr lang="en-US" altLang="en-US"/>
              <a:pPr>
                <a:defRPr/>
              </a:pPr>
              <a:t>4/23/2019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837B8-11F6-4F23-B50B-0FADB0CAC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DAE68-04B3-4276-B53C-3F72A2603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DF9882EF-D318-41A3-BFD1-6330FC507D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0854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9E072-0900-4E2D-9E47-0E54ADC63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FB1CC52E-EED9-4778-8615-B86DBED1E62E}" type="datetime1">
              <a:rPr lang="en-US" altLang="en-US"/>
              <a:pPr>
                <a:defRPr/>
              </a:pPr>
              <a:t>4/23/2019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DCCA5-B289-47E8-8690-B88D32A30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C72F3-5E79-4CAA-93C0-54DD5986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3AED44D-465A-4D4C-8035-A1F5E87B11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2954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3925" y="7680325"/>
            <a:ext cx="39503350" cy="21724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214F9-83A7-40AA-94F5-FEC4B919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157E2E29-B90A-4B59-AD92-A06A28EDDB51}" type="datetime1">
              <a:rPr lang="en-US" altLang="en-US"/>
              <a:pPr>
                <a:defRPr/>
              </a:pPr>
              <a:t>4/23/2019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39181-442D-4BF9-AD8D-090644979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2E73F-8348-40E7-8C0F-B3B46C6FD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BE42EDF6-FFE6-492E-8283-D8D2AA310B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4438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6715D-4EAC-4605-B37E-F86D3F04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75B5A6B-6CA7-4C8E-A046-2BAF6180D62D}" type="datetime1">
              <a:rPr lang="en-US" altLang="en-US"/>
              <a:pPr>
                <a:defRPr/>
              </a:pPr>
              <a:t>4/23/2019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11EBC-5E87-4B53-AB82-886FD9702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C4271-8182-4BCC-88E4-130F3D18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727132E5-004E-4859-9E64-E9417D37DD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561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0" y="0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AF9C730-49BA-47A7-AED6-8A4F60CA2A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E036C3FC-041F-4FD3-8885-EE69599B89DF}" type="datetime1">
              <a:rPr lang="en-US" altLang="en-US"/>
              <a:pPr>
                <a:defRPr/>
              </a:pPr>
              <a:t>4/23/2019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D7ECEF-A7D6-4E9A-B934-5A047D168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5948600" y="39014400"/>
            <a:ext cx="13900150" cy="1752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8D71A5-E42D-4950-A888-543514EF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9489400" y="39014400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BA2E691-10F5-49BB-956D-286D4DA05F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173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8D4D94-D785-482A-B352-1F48D05BC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5E2969BC-1A59-48C5-B249-A572725E0480}" type="datetime1">
              <a:rPr lang="en-US" altLang="en-US"/>
              <a:pPr>
                <a:defRPr/>
              </a:pPr>
              <a:t>4/23/2019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3B7B01F-7220-44FF-831D-64E8EBA16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78A64A-5A15-4D9C-B662-8A545AE9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7CCCA790-6846-42B4-97E8-6FAFA9864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140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AAB66-46A3-4491-9BE3-6F38A49AC2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089A90D-2A95-4C31-B9D7-25C24165685F}" type="datetime1">
              <a:rPr lang="en-US" altLang="en-US"/>
              <a:pPr>
                <a:defRPr/>
              </a:pPr>
              <a:t>4/23/2019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419A83-E541-44BC-A276-6F51DBD0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9CB1A8-DD57-4912-98A0-E39D50C5C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E03BC82C-8747-4F76-A5EF-02ED92EBCF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782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DE9133E-0B46-4383-80D1-65D604B6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66F52A40-6F17-4B7B-96DC-FC52C2D3783E}" type="datetime1">
              <a:rPr lang="en-US" altLang="en-US"/>
              <a:pPr>
                <a:defRPr/>
              </a:pPr>
              <a:t>4/23/2019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A012AA1-8FB3-47E9-812E-71FE9991C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BD0B9E-5D56-4C30-8914-9376B996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5B9FD2E4-2674-464D-B2DC-3E44E1ADB0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4053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  <a:prstGeom prst="rect">
            <a:avLst/>
          </a:prstGeo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BB9C846-4B7D-411C-9939-F8126DF82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7993528E-6CC5-4A6A-88FB-F1F4AD0CC11B}" type="datetime1">
              <a:rPr lang="en-US" altLang="en-US"/>
              <a:pPr>
                <a:defRPr/>
              </a:pPr>
              <a:t>4/23/2019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E84ED41-09B0-44B9-8FA8-80E0DD8C8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ACFF5DE-E56A-4914-BCE6-530B80974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1839AF51-0805-4CB2-B682-47C38F23E4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6497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6B8DC77-531A-4200-97ED-F7116215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EF3BD564-506E-4E4E-A2FA-614D18E81D68}" type="datetime1">
              <a:rPr lang="en-US" altLang="en-US"/>
              <a:pPr>
                <a:defRPr/>
              </a:pPr>
              <a:t>4/23/2019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A612CB5-E657-4E45-B700-FBC741FCF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A4EBA6E-C712-488F-BCFF-55F87EDFF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EFA2FD8C-8DEE-408A-9602-8165FD156A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695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6">
            <a:extLst>
              <a:ext uri="{FF2B5EF4-FFF2-40B4-BE49-F238E27FC236}">
                <a16:creationId xmlns:a16="http://schemas.microsoft.com/office/drawing/2014/main" id="{C8228829-13D3-4EA8-9A56-7E1821AD1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2" r="23148" b="35704"/>
          <a:stretch>
            <a:fillRect/>
          </a:stretch>
        </p:blipFill>
        <p:spPr bwMode="auto">
          <a:xfrm>
            <a:off x="0" y="0"/>
            <a:ext cx="44043600" cy="3307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ctr" defTabSz="2193925" rtl="0" eaLnBrk="0" fontAlgn="base" hangingPunct="0">
        <a:spcBef>
          <a:spcPct val="0"/>
        </a:spcBef>
        <a:spcAft>
          <a:spcPct val="0"/>
        </a:spcAft>
        <a:defRPr sz="211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pitchFamily="-108" charset="-128"/>
        </a:defRPr>
      </a:lvl1pPr>
      <a:lvl2pPr algn="ctr" defTabSz="2193925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MS PGothic" panose="020B0600070205080204" pitchFamily="34" charset="-128"/>
          <a:cs typeface="ＭＳ Ｐゴシック" pitchFamily="-108" charset="-128"/>
        </a:defRPr>
      </a:lvl2pPr>
      <a:lvl3pPr algn="ctr" defTabSz="2193925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MS PGothic" panose="020B0600070205080204" pitchFamily="34" charset="-128"/>
          <a:cs typeface="ＭＳ Ｐゴシック" pitchFamily="-108" charset="-128"/>
        </a:defRPr>
      </a:lvl3pPr>
      <a:lvl4pPr algn="ctr" defTabSz="2193925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MS PGothic" panose="020B0600070205080204" pitchFamily="34" charset="-128"/>
          <a:cs typeface="ＭＳ Ｐゴシック" pitchFamily="-108" charset="-128"/>
        </a:defRPr>
      </a:lvl4pPr>
      <a:lvl5pPr algn="ctr" defTabSz="2193925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MS PGothic" panose="020B0600070205080204" pitchFamily="34" charset="-128"/>
          <a:cs typeface="ＭＳ Ｐゴシック" pitchFamily="-108" charset="-128"/>
        </a:defRPr>
      </a:lvl5pPr>
      <a:lvl6pPr marL="457200" algn="ctr" defTabSz="2193925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ctr" defTabSz="2193925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ctr" defTabSz="2193925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ctr" defTabSz="2193925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1644650" indent="-1644650" algn="l" defTabSz="2193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5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itchFamily="-108" charset="-128"/>
        </a:defRPr>
      </a:lvl1pPr>
      <a:lvl2pPr marL="3565525" indent="-1371600" algn="l" defTabSz="2193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3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5486400" indent="-1096963" algn="l" defTabSz="2193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7680325" indent="-1096963" algn="l" defTabSz="2193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9874250" indent="-1096963" algn="l" defTabSz="2193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>
            <a:extLst>
              <a:ext uri="{FF2B5EF4-FFF2-40B4-BE49-F238E27FC236}">
                <a16:creationId xmlns:a16="http://schemas.microsoft.com/office/drawing/2014/main" id="{941880A0-6DC5-468C-BE0F-0BB37925D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2615" y="1299351"/>
            <a:ext cx="10945970" cy="584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243" tIns="45614" rIns="91243" bIns="45614">
            <a:spAutoFit/>
          </a:bodyPr>
          <a:lstStyle>
            <a:lvl1pPr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Alfonso De La Morena, Mohamed Sghari, Dylan Dean   </a:t>
            </a:r>
          </a:p>
        </p:txBody>
      </p:sp>
      <p:sp>
        <p:nvSpPr>
          <p:cNvPr id="13316" name="TextBox 91">
            <a:extLst>
              <a:ext uri="{FF2B5EF4-FFF2-40B4-BE49-F238E27FC236}">
                <a16:creationId xmlns:a16="http://schemas.microsoft.com/office/drawing/2014/main" id="{642ED76C-73C3-4174-9BDB-222A6199D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33946"/>
            <a:ext cx="43920697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8800" u="sng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ea typeface="Yu Mincho Demibold" panose="02020603050405020304" pitchFamily="18" charset="-128"/>
                <a:cs typeface="Helvetica" panose="020B0604020202020204" pitchFamily="34" charset="0"/>
              </a:rPr>
              <a:t>E2.08 CLICK SENSOR HUB </a:t>
            </a:r>
          </a:p>
        </p:txBody>
      </p:sp>
      <p:sp>
        <p:nvSpPr>
          <p:cNvPr id="13321" name="Rectangle 27">
            <a:extLst>
              <a:ext uri="{FF2B5EF4-FFF2-40B4-BE49-F238E27FC236}">
                <a16:creationId xmlns:a16="http://schemas.microsoft.com/office/drawing/2014/main" id="{0503E5E6-7C97-4156-8132-62F4E8E24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1433" y="2664551"/>
            <a:ext cx="25407152" cy="30219903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xtLst/>
        </p:spPr>
        <p:txBody>
          <a:bodyPr lIns="360000" tIns="360000" rIns="360000" bIns="360000"/>
          <a:lstStyle>
            <a:lvl1pPr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2800" dirty="0"/>
          </a:p>
          <a:p>
            <a:pPr eaLnBrk="1" hangingPunct="1"/>
            <a:endParaRPr lang="en-US" altLang="en-US" sz="4000" b="1" dirty="0">
              <a:solidFill>
                <a:srgbClr val="CC3300"/>
              </a:solidFill>
            </a:endParaRPr>
          </a:p>
        </p:txBody>
      </p:sp>
      <p:sp>
        <p:nvSpPr>
          <p:cNvPr id="13334" name="Rectangle 33">
            <a:extLst>
              <a:ext uri="{FF2B5EF4-FFF2-40B4-BE49-F238E27FC236}">
                <a16:creationId xmlns:a16="http://schemas.microsoft.com/office/drawing/2014/main" id="{860A8A8A-5BD5-446D-832B-6B5197F6E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924" y="3717455"/>
            <a:ext cx="8661045" cy="29156079"/>
          </a:xfrm>
          <a:prstGeom prst="rect">
            <a:avLst/>
          </a:prstGeom>
          <a:solidFill>
            <a:schemeClr val="bg1"/>
          </a:solidFill>
          <a:ln w="76200">
            <a:noFill/>
          </a:ln>
          <a:extLst/>
        </p:spPr>
        <p:txBody>
          <a:bodyPr lIns="360000" tIns="360000" rIns="360000" bIns="360000"/>
          <a:lstStyle>
            <a:lvl1pPr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>
              <a:lnSpc>
                <a:spcPct val="150000"/>
              </a:lnSpc>
            </a:pPr>
            <a:r>
              <a:rPr lang="en-GB" altLang="en-US" sz="4800" u="sng" dirty="0">
                <a:solidFill>
                  <a:srgbClr val="5012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PROJECT DESCRIPTION</a:t>
            </a:r>
            <a:endParaRPr lang="en-GB" alt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0" algn="just" eaLnBrk="1" hangingPunct="1">
              <a:spcBef>
                <a:spcPct val="50000"/>
              </a:spcBef>
            </a:pPr>
            <a:r>
              <a:rPr lang="en-US" alt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Click Sensor Hub is an IoT development Kit, like the Hexiwear docking station. Except it utilizes NXP’s FDRM-KL46Z development platform. The KL46Z is interfaced to our designed PCB which contains four mikroBUS sockets.</a:t>
            </a:r>
          </a:p>
          <a:p>
            <a:pPr algn="ctr" eaLnBrk="1" hangingPunct="1">
              <a:spcBef>
                <a:spcPct val="50000"/>
              </a:spcBef>
            </a:pPr>
            <a:r>
              <a:rPr lang="en-GB" altLang="en-US" sz="4800" u="sng" dirty="0">
                <a:solidFill>
                  <a:srgbClr val="5012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PROJECT REQUIREMENTS</a:t>
            </a:r>
          </a:p>
          <a:p>
            <a:pPr marL="571500" indent="-571500" algn="just" eaLnBrk="1" hangingPunct="1">
              <a:spcBef>
                <a:spcPct val="50000"/>
              </a:spcBef>
              <a:buFont typeface="+mj-lt"/>
              <a:buAutoNum type="romanUcPeriod"/>
            </a:pPr>
            <a:r>
              <a:rPr lang="en-US" alt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Connectivity between the FRDM-KL46Z and four mikroBUS sockets.</a:t>
            </a:r>
          </a:p>
          <a:p>
            <a:pPr marL="514350" indent="-514350" algn="just" eaLnBrk="1" hangingPunct="1">
              <a:spcBef>
                <a:spcPct val="50000"/>
              </a:spcBef>
              <a:buFont typeface="+mj-lt"/>
              <a:buAutoNum type="romanUcPeriod"/>
            </a:pPr>
            <a:r>
              <a:rPr lang="en-US" alt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Each socket has 5V and 3.3V channel.</a:t>
            </a:r>
          </a:p>
          <a:p>
            <a:pPr marL="514350" indent="-514350" algn="just" eaLnBrk="1" hangingPunct="1">
              <a:spcBef>
                <a:spcPct val="50000"/>
              </a:spcBef>
              <a:buFont typeface="+mj-lt"/>
              <a:buAutoNum type="romanUcPeriod"/>
            </a:pPr>
            <a:r>
              <a:rPr lang="en-US" alt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Successfully communicate SPI, UART, PWM, I2C, Analog. Between the PCB sockets and FRDM-KL46Z.</a:t>
            </a:r>
          </a:p>
          <a:p>
            <a:pPr marL="514350" indent="-514350" algn="just" eaLnBrk="1" hangingPunct="1">
              <a:spcBef>
                <a:spcPct val="50000"/>
              </a:spcBef>
              <a:buFont typeface="+mj-lt"/>
              <a:buAutoNum type="romanUcPeriod"/>
            </a:pPr>
            <a:r>
              <a:rPr lang="en-US" alt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Write Code for Ten Clicks.</a:t>
            </a:r>
          </a:p>
          <a:p>
            <a:pPr algn="ctr" eaLnBrk="1" hangingPunct="1">
              <a:spcBef>
                <a:spcPct val="50000"/>
              </a:spcBef>
            </a:pPr>
            <a:r>
              <a:rPr lang="en-GB" altLang="en-US" sz="4800" u="sng" dirty="0">
                <a:solidFill>
                  <a:srgbClr val="5012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WHAT ARE CLICKS?</a:t>
            </a:r>
          </a:p>
          <a:p>
            <a:pPr algn="just" eaLnBrk="1" hangingPunct="1">
              <a:spcBef>
                <a:spcPct val="50000"/>
              </a:spcBef>
            </a:pPr>
            <a:r>
              <a:rPr lang="en-US" alt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Click boards are plug-and-code modules designed to expand IoT functionality of development kits. These small, function-specific add-on boards all have a common interface to the mikroBUS standard.</a:t>
            </a:r>
          </a:p>
          <a:p>
            <a:pPr algn="ctr" eaLnBrk="1" hangingPunct="1">
              <a:spcBef>
                <a:spcPct val="50000"/>
              </a:spcBef>
            </a:pPr>
            <a:r>
              <a:rPr lang="en-GB" altLang="en-US" sz="4800" u="sng" dirty="0">
                <a:solidFill>
                  <a:srgbClr val="5012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WHY USE CLICKS?</a:t>
            </a:r>
          </a:p>
          <a:p>
            <a:pPr algn="ctr" eaLnBrk="1" hangingPunct="1">
              <a:spcBef>
                <a:spcPct val="50000"/>
              </a:spcBef>
            </a:pPr>
            <a:endParaRPr lang="en-GB" altLang="en-US" sz="4800" u="sng" dirty="0">
              <a:solidFill>
                <a:srgbClr val="50121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en-GB" altLang="en-US" sz="4800" u="sng" dirty="0">
              <a:solidFill>
                <a:srgbClr val="50121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en-GB" altLang="en-US" sz="4800" u="sng" dirty="0">
              <a:solidFill>
                <a:srgbClr val="50121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en-GB" altLang="en-US" sz="4800" u="sng" dirty="0">
              <a:solidFill>
                <a:srgbClr val="50121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en-GB" altLang="en-US" sz="4800" u="sng" dirty="0">
              <a:solidFill>
                <a:srgbClr val="50121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GB" altLang="en-US" sz="4800" u="sng" dirty="0">
                <a:solidFill>
                  <a:srgbClr val="5012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HEXIWEAR PLATFORM</a:t>
            </a:r>
          </a:p>
          <a:p>
            <a:pPr algn="ctr" eaLnBrk="1" hangingPunct="1">
              <a:spcBef>
                <a:spcPct val="50000"/>
              </a:spcBef>
            </a:pPr>
            <a:endParaRPr lang="en-GB" altLang="en-US" sz="4800" u="sng" dirty="0">
              <a:solidFill>
                <a:srgbClr val="50121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</a:pPr>
            <a:endParaRPr lang="en-US" alt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A5CE9AF-92D7-4CE7-8D17-89E014754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657"/>
          <a:stretch/>
        </p:blipFill>
        <p:spPr>
          <a:xfrm>
            <a:off x="9455048" y="3444107"/>
            <a:ext cx="25054232" cy="6686018"/>
          </a:xfrm>
          <a:prstGeom prst="rect">
            <a:avLst/>
          </a:prstGeom>
          <a:ln w="12700">
            <a:noFill/>
            <a:prstDash val="dash"/>
          </a:ln>
        </p:spPr>
      </p:pic>
      <p:sp>
        <p:nvSpPr>
          <p:cNvPr id="42" name="Rectangle 33">
            <a:extLst>
              <a:ext uri="{FF2B5EF4-FFF2-40B4-BE49-F238E27FC236}">
                <a16:creationId xmlns:a16="http://schemas.microsoft.com/office/drawing/2014/main" id="{99D1ED3A-A8AF-4A2D-8FB8-C26A82F57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8064" y="3715209"/>
            <a:ext cx="8686847" cy="29156079"/>
          </a:xfrm>
          <a:prstGeom prst="rect">
            <a:avLst/>
          </a:prstGeom>
          <a:solidFill>
            <a:schemeClr val="bg1"/>
          </a:solidFill>
          <a:ln w="76200">
            <a:noFill/>
          </a:ln>
          <a:extLst/>
        </p:spPr>
        <p:txBody>
          <a:bodyPr lIns="360000" tIns="360000" rIns="360000" bIns="360000"/>
          <a:lstStyle>
            <a:lvl1pPr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just"/>
            <a:endParaRPr lang="en-GB" altLang="en-US" sz="4000" dirty="0">
              <a:solidFill>
                <a:srgbClr val="501214"/>
              </a:solidFill>
              <a:latin typeface="Univers LT Std 75 Black" pitchFamily="-8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3194AD-83FA-409A-A377-83AB6E4FD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98" b="-1"/>
          <a:stretch/>
        </p:blipFill>
        <p:spPr>
          <a:xfrm>
            <a:off x="357672" y="18811738"/>
            <a:ext cx="8613610" cy="56896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C022C4-61D6-45C6-9C64-7683E80359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8" t="8877" r="296"/>
          <a:stretch/>
        </p:blipFill>
        <p:spPr>
          <a:xfrm>
            <a:off x="35083756" y="9279113"/>
            <a:ext cx="8587917" cy="5540232"/>
          </a:xfrm>
          <a:prstGeom prst="rect">
            <a:avLst/>
          </a:prstGeom>
        </p:spPr>
      </p:pic>
      <p:pic>
        <p:nvPicPr>
          <p:cNvPr id="47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E7217AF3-EA1F-4B5F-A9CB-22F7175EE4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05" b="2711"/>
          <a:stretch/>
        </p:blipFill>
        <p:spPr>
          <a:xfrm>
            <a:off x="9457506" y="10564111"/>
            <a:ext cx="25051774" cy="108431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92BE5A-0BED-4D49-B030-84BB822F1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4279" y="21704187"/>
            <a:ext cx="24986606" cy="10843192"/>
          </a:xfrm>
          <a:prstGeom prst="rect">
            <a:avLst/>
          </a:prstGeom>
        </p:spPr>
      </p:pic>
      <p:pic>
        <p:nvPicPr>
          <p:cNvPr id="36" name="Picture 35" descr="U:\Semesters\6 - Spring 2019\Engineering Design - EE 4391\D2 - Progress Presentation\Alfonso.jpg">
            <a:extLst>
              <a:ext uri="{FF2B5EF4-FFF2-40B4-BE49-F238E27FC236}">
                <a16:creationId xmlns:a16="http://schemas.microsoft.com/office/drawing/2014/main" id="{153090FF-5E62-4F1E-A16C-4EB8CE848AE3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6" r="20417" b="19445"/>
          <a:stretch/>
        </p:blipFill>
        <p:spPr bwMode="auto">
          <a:xfrm>
            <a:off x="18398366" y="1883911"/>
            <a:ext cx="1764342" cy="1751781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Picture 36" descr="U:\Semesters\6 - Spring 2019\Engineering Design - EE 4391\D2 - Progress Presentation\Dean_ID.jpg">
            <a:extLst>
              <a:ext uri="{FF2B5EF4-FFF2-40B4-BE49-F238E27FC236}">
                <a16:creationId xmlns:a16="http://schemas.microsoft.com/office/drawing/2014/main" id="{6618FE29-1B31-4205-A089-0E006AE15F9E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874280" y="1901730"/>
            <a:ext cx="1764342" cy="1716142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Picture 38" descr="U:\Semesters\6 - Spring 2019\Engineering Design - EE 4391\D2 - Progress Presentation\Mo 2.jpg">
            <a:extLst>
              <a:ext uri="{FF2B5EF4-FFF2-40B4-BE49-F238E27FC236}">
                <a16:creationId xmlns:a16="http://schemas.microsoft.com/office/drawing/2014/main" id="{68B3E0F4-464C-4AD6-81EE-9DABD34B27AA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4" b="9334"/>
          <a:stretch/>
        </p:blipFill>
        <p:spPr bwMode="auto">
          <a:xfrm>
            <a:off x="21636323" y="1832106"/>
            <a:ext cx="1764342" cy="185539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F45E6F-8D3C-46DB-800E-E02E6D93BD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345" y="584086"/>
            <a:ext cx="8633624" cy="263528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1BA9FBC-4599-44C5-8B1D-5AAE63102F7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399" t="17619" r="13765" b="26219"/>
          <a:stretch/>
        </p:blipFill>
        <p:spPr>
          <a:xfrm>
            <a:off x="40646084" y="27499031"/>
            <a:ext cx="1969719" cy="810241"/>
          </a:xfrm>
          <a:prstGeom prst="rect">
            <a:avLst/>
          </a:prstGeom>
          <a:solidFill>
            <a:srgbClr val="51191A"/>
          </a:solidFill>
          <a:ln>
            <a:noFill/>
          </a:ln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D67FB62-1F24-4567-BCCF-2E20099631C3}"/>
              </a:ext>
            </a:extLst>
          </p:cNvPr>
          <p:cNvGrpSpPr/>
          <p:nvPr/>
        </p:nvGrpSpPr>
        <p:grpSpPr>
          <a:xfrm>
            <a:off x="35010627" y="558287"/>
            <a:ext cx="8661045" cy="2686886"/>
            <a:chOff x="34532982" y="871997"/>
            <a:chExt cx="8797782" cy="255138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54E0485-7D75-4B7B-922D-CEA884F3F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532982" y="871997"/>
              <a:ext cx="6273441" cy="255138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1C14721-A555-415A-A616-978732D18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0779384" y="871997"/>
              <a:ext cx="2551380" cy="2551380"/>
            </a:xfrm>
            <a:prstGeom prst="rect">
              <a:avLst/>
            </a:prstGeom>
          </p:spPr>
        </p:pic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016D9F0B-C595-4127-9081-375F9DCACE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75970" y="29425781"/>
            <a:ext cx="3509949" cy="107136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FC5C95E-7677-4CB4-9321-D49B09A1276E}"/>
              </a:ext>
            </a:extLst>
          </p:cNvPr>
          <p:cNvSpPr/>
          <p:nvPr/>
        </p:nvSpPr>
        <p:spPr>
          <a:xfrm>
            <a:off x="35083756" y="26452264"/>
            <a:ext cx="8514789" cy="7018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altLang="en-US" sz="4800" u="sng" dirty="0">
                <a:solidFill>
                  <a:srgbClr val="5012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ACKNOWLEDGEMENTS</a:t>
            </a:r>
          </a:p>
          <a:p>
            <a:pPr lvl="0">
              <a:lnSpc>
                <a:spcPct val="150000"/>
              </a:lnSpc>
            </a:pPr>
            <a:r>
              <a:rPr lang="en-GB" altLang="en-US" sz="3200" u="sng" dirty="0">
                <a:latin typeface="Helvetica" panose="020B0604020202020204" pitchFamily="34" charset="0"/>
                <a:cs typeface="Helvetica" panose="020B0604020202020204" pitchFamily="34" charset="0"/>
              </a:rPr>
              <a:t>NXP Semiconductors</a:t>
            </a:r>
          </a:p>
          <a:p>
            <a:pPr lvl="0">
              <a:lnSpc>
                <a:spcPct val="150000"/>
              </a:lnSpc>
            </a:pPr>
            <a:r>
              <a:rPr lang="en-GB" alt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Sponsor: Dr. Kevin Kemp</a:t>
            </a:r>
          </a:p>
          <a:p>
            <a:pPr lvl="0">
              <a:lnSpc>
                <a:spcPct val="150000"/>
              </a:lnSpc>
            </a:pPr>
            <a:endParaRPr lang="en-GB" alt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GB" altLang="en-US" sz="3200" u="sng" dirty="0">
                <a:latin typeface="Helvetica" panose="020B0604020202020204" pitchFamily="34" charset="0"/>
                <a:cs typeface="Helvetica" panose="020B0604020202020204" pitchFamily="34" charset="0"/>
              </a:rPr>
              <a:t>Texas State University</a:t>
            </a:r>
          </a:p>
          <a:p>
            <a:pPr lvl="0">
              <a:lnSpc>
                <a:spcPct val="150000"/>
              </a:lnSpc>
            </a:pPr>
            <a:r>
              <a:rPr lang="en-GB" alt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Faculty Advisor: Dr. Kevin Kemp</a:t>
            </a:r>
          </a:p>
          <a:p>
            <a:pPr lvl="0">
              <a:lnSpc>
                <a:spcPct val="150000"/>
              </a:lnSpc>
            </a:pPr>
            <a:r>
              <a:rPr lang="en-GB" alt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Course Instructors: Mr. Lee Hinkle and </a:t>
            </a:r>
          </a:p>
          <a:p>
            <a:pPr lvl="0">
              <a:lnSpc>
                <a:spcPct val="150000"/>
              </a:lnSpc>
            </a:pPr>
            <a:r>
              <a:rPr lang="en-GB" alt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                               Mr. Mark Welker</a:t>
            </a:r>
          </a:p>
          <a:p>
            <a:pPr lvl="0">
              <a:lnSpc>
                <a:spcPct val="150000"/>
              </a:lnSpc>
            </a:pPr>
            <a:endParaRPr lang="en-GB" alt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093EDD7-1555-4490-ABC6-0110F38E98BA}"/>
              </a:ext>
            </a:extLst>
          </p:cNvPr>
          <p:cNvSpPr/>
          <p:nvPr/>
        </p:nvSpPr>
        <p:spPr>
          <a:xfrm>
            <a:off x="35848961" y="14677161"/>
            <a:ext cx="7219413" cy="1063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altLang="en-US" sz="4800" u="sng" dirty="0">
                <a:solidFill>
                  <a:srgbClr val="5012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TESTING PARAMETERS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F7E6FEB-5B5E-4804-AFDF-8F48505F501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374600"/>
            <a:ext cx="8476857" cy="736737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9A1EE4BC-A0B3-41BB-BCC2-B48AE1351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850687"/>
              </p:ext>
            </p:extLst>
          </p:nvPr>
        </p:nvGraphicFramePr>
        <p:xfrm>
          <a:off x="35083755" y="15935854"/>
          <a:ext cx="8514788" cy="5751768"/>
        </p:xfrm>
        <a:graphic>
          <a:graphicData uri="http://schemas.openxmlformats.org/drawingml/2006/table">
            <a:tbl>
              <a:tblPr firstRow="1" firstCol="1" bandRow="1"/>
              <a:tblGrid>
                <a:gridCol w="1758779">
                  <a:extLst>
                    <a:ext uri="{9D8B030D-6E8A-4147-A177-3AD203B41FA5}">
                      <a16:colId xmlns:a16="http://schemas.microsoft.com/office/drawing/2014/main" val="2364334172"/>
                    </a:ext>
                  </a:extLst>
                </a:gridCol>
                <a:gridCol w="3081535">
                  <a:extLst>
                    <a:ext uri="{9D8B030D-6E8A-4147-A177-3AD203B41FA5}">
                      <a16:colId xmlns:a16="http://schemas.microsoft.com/office/drawing/2014/main" val="3719375491"/>
                    </a:ext>
                  </a:extLst>
                </a:gridCol>
                <a:gridCol w="3674474">
                  <a:extLst>
                    <a:ext uri="{9D8B030D-6E8A-4147-A177-3AD203B41FA5}">
                      <a16:colId xmlns:a16="http://schemas.microsoft.com/office/drawing/2014/main" val="29120720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i="0" u="none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Test Case</a:t>
                      </a:r>
                      <a:endParaRPr lang="en-US" sz="3200" b="1" i="0" u="none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i="0" u="none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Test Specifications</a:t>
                      </a:r>
                      <a:endParaRPr lang="en-US" sz="3200" b="1" i="0" u="none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i="0" u="none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Test Results</a:t>
                      </a:r>
                      <a:endParaRPr lang="en-US" sz="3200" b="1" i="0" u="none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299767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u="none" dirty="0">
                          <a:effectLst/>
                          <a:latin typeface="Helvetica" panose="020B0604020202020204" pitchFamily="34" charset="0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Light Ranger 3 Click</a:t>
                      </a:r>
                      <a:endParaRPr lang="en-US" sz="3200" b="0" i="0" u="none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905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u="none" dirty="0">
                          <a:effectLst/>
                          <a:latin typeface="Helvetica" panose="020B0604020202020204" pitchFamily="34" charset="0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Board powered by 3.3V connection</a:t>
                      </a:r>
                      <a:endParaRPr lang="en-US" sz="3200" b="0" i="0" u="none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u="none" dirty="0">
                          <a:effectLst/>
                          <a:latin typeface="Helvetica" panose="020B0604020202020204" pitchFamily="34" charset="0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Connected board and checked LED light</a:t>
                      </a:r>
                      <a:endParaRPr lang="en-US" sz="3200" b="0" i="0" u="none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7793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1905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u="none" dirty="0">
                          <a:effectLst/>
                          <a:latin typeface="Helvetica" panose="020B0604020202020204" pitchFamily="34" charset="0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Ensure safe connection to FRDM-KL46Z, no feedback voltage should be above 3.3V</a:t>
                      </a:r>
                      <a:endParaRPr lang="en-US" sz="3200" b="0" i="0" u="none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u="none" dirty="0">
                          <a:effectLst/>
                          <a:latin typeface="Helvetica" panose="020B0604020202020204" pitchFamily="34" charset="0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Voltages of respective pins measured to be below 3.3V threshold</a:t>
                      </a:r>
                      <a:endParaRPr lang="en-US" sz="3200" b="0" i="0" u="none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2051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1905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u="none" dirty="0">
                          <a:effectLst/>
                          <a:latin typeface="Helvetica" panose="020B0604020202020204" pitchFamily="34" charset="0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Get distance readings from Click</a:t>
                      </a:r>
                      <a:endParaRPr lang="en-US" sz="3200" b="0" i="0" u="none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u="none" dirty="0">
                          <a:effectLst/>
                          <a:latin typeface="Helvetica" panose="020B0604020202020204" pitchFamily="34" charset="0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Non-zero reading recorded and displayed on PUTTY</a:t>
                      </a:r>
                      <a:endParaRPr lang="en-US" sz="3200" b="0" i="0" u="none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078613"/>
                  </a:ext>
                </a:extLst>
              </a:tr>
            </a:tbl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F84493B3-DAC7-4175-911C-AC3F0CD8BC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34868" y="21882881"/>
            <a:ext cx="8685692" cy="486548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79833C8-3C84-4E64-B7E5-01CDC9D067A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490" t="3807" r="1311" b="3299"/>
          <a:stretch/>
        </p:blipFill>
        <p:spPr>
          <a:xfrm>
            <a:off x="35117746" y="4864614"/>
            <a:ext cx="8446806" cy="421198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45B6E1D-5D91-4E74-9783-F81CB1F659C5}"/>
              </a:ext>
            </a:extLst>
          </p:cNvPr>
          <p:cNvSpPr/>
          <p:nvPr/>
        </p:nvSpPr>
        <p:spPr>
          <a:xfrm>
            <a:off x="36078435" y="3635692"/>
            <a:ext cx="6923369" cy="1063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altLang="en-US" sz="4800" u="sng" dirty="0">
                <a:solidFill>
                  <a:srgbClr val="5012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SOCKET INTERFACES</a:t>
            </a:r>
          </a:p>
        </p:txBody>
      </p:sp>
    </p:spTree>
    <p:extLst>
      <p:ext uri="{BB962C8B-B14F-4D97-AF65-F5344CB8AC3E}">
        <p14:creationId xmlns:p14="http://schemas.microsoft.com/office/powerpoint/2010/main" val="4013513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D52D1430701B4E9B12EE759DD4D7B3" ma:contentTypeVersion="6" ma:contentTypeDescription="Create a new document." ma:contentTypeScope="" ma:versionID="6b79d42293d38da0727f44a724e9034e">
  <xsd:schema xmlns:xsd="http://www.w3.org/2001/XMLSchema" xmlns:xs="http://www.w3.org/2001/XMLSchema" xmlns:p="http://schemas.microsoft.com/office/2006/metadata/properties" xmlns:ns2="7ee10915-8a3e-467c-8644-c50fe035cd71" targetNamespace="http://schemas.microsoft.com/office/2006/metadata/properties" ma:root="true" ma:fieldsID="527b69bb22d95cf25e865f0a6b45adb9" ns2:_="">
    <xsd:import namespace="7ee10915-8a3e-467c-8644-c50fe035cd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e10915-8a3e-467c-8644-c50fe035cd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F55F99-25DD-4EA1-87F6-F131EFCA703C}"/>
</file>

<file path=customXml/itemProps2.xml><?xml version="1.0" encoding="utf-8"?>
<ds:datastoreItem xmlns:ds="http://schemas.openxmlformats.org/officeDocument/2006/customXml" ds:itemID="{89040F64-AAE2-4440-BBCF-A8D2C863AE2F}">
  <ds:schemaRefs>
    <ds:schemaRef ds:uri="http://purl.org/dc/elements/1.1/"/>
    <ds:schemaRef ds:uri="http://schemas.microsoft.com/office/2006/metadata/properties"/>
    <ds:schemaRef ds:uri="7ee10915-8a3e-467c-8644-c50fe035cd71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A413BB5-72AF-4428-B41F-44FD118890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4462</TotalTime>
  <Words>230</Words>
  <Application>Microsoft Office PowerPoint</Application>
  <PresentationFormat>Custom</PresentationFormat>
  <Paragraphs>39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MS PGothic</vt:lpstr>
      <vt:lpstr>MS PGothic</vt:lpstr>
      <vt:lpstr>Yu Mincho Demibold</vt:lpstr>
      <vt:lpstr>Arial</vt:lpstr>
      <vt:lpstr>Calibri</vt:lpstr>
      <vt:lpstr>Helvetica</vt:lpstr>
      <vt:lpstr>Times New Roman</vt:lpstr>
      <vt:lpstr>Univers LT Std 75 Black</vt:lpstr>
      <vt:lpstr>Office Theme</vt:lpstr>
      <vt:lpstr>PowerPoint Presentation</vt:lpstr>
    </vt:vector>
  </TitlesOfParts>
  <Manager/>
  <Company>University of Illinois at Urbana-Champaign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template v1</dc:title>
  <dc:subject/>
  <dc:creator>Creative Services at Public Affairs</dc:creator>
  <cp:keywords/>
  <dc:description/>
  <cp:lastModifiedBy>Major Dean</cp:lastModifiedBy>
  <cp:revision>438</cp:revision>
  <cp:lastPrinted>2014-09-12T17:11:51Z</cp:lastPrinted>
  <dcterms:created xsi:type="dcterms:W3CDTF">2009-06-18T18:05:32Z</dcterms:created>
  <dcterms:modified xsi:type="dcterms:W3CDTF">2019-04-24T03:22:58Z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0x010100FED52D1430701B4E9B12EE759DD4D7B3</vt:lpwstr>
  </property>
</Properties>
</file>